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2"/>
  </p:notesMasterIdLst>
  <p:sldIdLst>
    <p:sldId id="256" r:id="rId2"/>
    <p:sldId id="259" r:id="rId3"/>
    <p:sldId id="260" r:id="rId4"/>
    <p:sldId id="275" r:id="rId5"/>
    <p:sldId id="276" r:id="rId6"/>
    <p:sldId id="277" r:id="rId7"/>
    <p:sldId id="295" r:id="rId8"/>
    <p:sldId id="269" r:id="rId9"/>
    <p:sldId id="292" r:id="rId10"/>
    <p:sldId id="279" r:id="rId11"/>
    <p:sldId id="278" r:id="rId12"/>
    <p:sldId id="296" r:id="rId13"/>
    <p:sldId id="297" r:id="rId14"/>
    <p:sldId id="270" r:id="rId15"/>
    <p:sldId id="286" r:id="rId16"/>
    <p:sldId id="285" r:id="rId17"/>
    <p:sldId id="281" r:id="rId18"/>
    <p:sldId id="293" r:id="rId19"/>
    <p:sldId id="294" r:id="rId20"/>
    <p:sldId id="267" r:id="rId2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A3A"/>
    <a:srgbClr val="ED3227"/>
    <a:srgbClr val="FF9D38"/>
    <a:srgbClr val="F5C638"/>
    <a:srgbClr val="FB405D"/>
    <a:srgbClr val="DA4818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63" autoAdjust="0"/>
    <p:restoredTop sz="94643"/>
  </p:normalViewPr>
  <p:slideViewPr>
    <p:cSldViewPr snapToGrid="0" snapToObjects="1">
      <p:cViewPr varScale="1">
        <p:scale>
          <a:sx n="101" d="100"/>
          <a:sy n="101" d="100"/>
        </p:scale>
        <p:origin x="232" y="592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37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2014年投资回顾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932-478D-AF4C-BA7FE4E2C43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932-478D-AF4C-BA7FE4E2C43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932-478D-AF4C-BA7FE4E2C43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E932-478D-AF4C-BA7FE4E2C43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E932-478D-AF4C-BA7FE4E2C43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E932-478D-AF4C-BA7FE4E2C432}"/>
              </c:ext>
            </c:extLst>
          </c:dPt>
          <c:cat>
            <c:strRef>
              <c:f>Sheet1!$A$2:$A$7</c:f>
              <c:strCache>
                <c:ptCount val="6"/>
                <c:pt idx="0">
                  <c:v>大数据分析</c:v>
                </c:pt>
                <c:pt idx="1">
                  <c:v>医疗消费者参与</c:v>
                </c:pt>
                <c:pt idx="2">
                  <c:v>数字化医疗设备</c:v>
                </c:pt>
                <c:pt idx="3">
                  <c:v>远程医疗</c:v>
                </c:pt>
                <c:pt idx="4">
                  <c:v>个性化医药</c:v>
                </c:pt>
                <c:pt idx="5">
                  <c:v>人口健康管理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3.93</c:v>
                </c:pt>
                <c:pt idx="1">
                  <c:v>3.23</c:v>
                </c:pt>
                <c:pt idx="2">
                  <c:v>3.12</c:v>
                </c:pt>
                <c:pt idx="3">
                  <c:v>2.85</c:v>
                </c:pt>
                <c:pt idx="4">
                  <c:v>2.68</c:v>
                </c:pt>
                <c:pt idx="5">
                  <c:v>2.25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E932-478D-AF4C-BA7FE4E2C4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6E43C-7785-3A4C-8DD4-BDF7187F5C1E}" type="datetimeFigureOut">
              <a:rPr kumimoji="1" lang="zh-CN" altLang="en-US" smtClean="0"/>
              <a:t>2017/12/15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676E4-F2A4-F74B-B992-13CC51438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7622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948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项目功能</a:t>
            </a:r>
          </a:p>
          <a:p>
            <a:pPr eaLnBrk="1" hangingPunct="1"/>
            <a:r>
              <a:rPr lang="zh-CN" altLang="en-US" dirty="0"/>
              <a:t>项目意义</a:t>
            </a:r>
          </a:p>
          <a:p>
            <a:pPr eaLnBrk="1" hangingPunct="1"/>
            <a:r>
              <a:rPr lang="zh-CN" altLang="en-US" dirty="0"/>
              <a:t>项目应用场景等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71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4938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/>
                </a:solidFill>
              </a:rPr>
              <a:t>采用什么样的技术、方法来实现项目的？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163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各成员的分工情况</a:t>
            </a:r>
          </a:p>
          <a:p>
            <a:pPr eaLnBrk="1" hangingPunct="1"/>
            <a:r>
              <a:rPr lang="zh-CN" altLang="en-US" dirty="0"/>
              <a:t>时间节点安排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777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63380" y="329208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/>
              <a:t>创新杯初审答辩</a:t>
            </a:r>
            <a:endParaRPr lang="en-US" altLang="zh-CN" sz="6000" b="1" dirty="0"/>
          </a:p>
        </p:txBody>
      </p:sp>
      <p:cxnSp>
        <p:nvCxnSpPr>
          <p:cNvPr id="21" name="直接连接符 20"/>
          <p:cNvCxnSpPr/>
          <p:nvPr/>
        </p:nvCxnSpPr>
        <p:spPr>
          <a:xfrm>
            <a:off x="297024" y="5588647"/>
            <a:ext cx="7037631" cy="26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75278" y="5850167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项目成员：</a:t>
            </a:r>
            <a:r>
              <a:rPr lang="en-US" altLang="zh-CN" sz="2000" dirty="0">
                <a:latin typeface="+mj-ea"/>
              </a:rPr>
              <a:t>16211006</a:t>
            </a:r>
            <a:r>
              <a:rPr lang="zh-CN" altLang="en-US" sz="2000" dirty="0">
                <a:latin typeface="+mj-ea"/>
              </a:rPr>
              <a:t> 徐家兴  </a:t>
            </a:r>
            <a:r>
              <a:rPr lang="is-IS" altLang="zh-CN" sz="2000" dirty="0">
                <a:latin typeface="+mj-ea"/>
              </a:rPr>
              <a:t>15241100</a:t>
            </a:r>
            <a:r>
              <a:rPr lang="zh-CN" altLang="en-US" sz="2000" dirty="0">
                <a:latin typeface="+mj-ea"/>
              </a:rPr>
              <a:t> 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62889" y="4353010"/>
            <a:ext cx="4487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/>
              <a:t>基于自然语言处理的“智能问诊”系统</a:t>
            </a:r>
            <a:endParaRPr lang="en-US" altLang="zh-CN" sz="3600" b="1" dirty="0"/>
          </a:p>
        </p:txBody>
      </p:sp>
      <p:sp>
        <p:nvSpPr>
          <p:cNvPr id="4" name="矩形 3"/>
          <p:cNvSpPr/>
          <p:nvPr/>
        </p:nvSpPr>
        <p:spPr>
          <a:xfrm>
            <a:off x="1542518" y="6329608"/>
            <a:ext cx="4179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>
                <a:latin typeface="+mj-ea"/>
              </a:rPr>
              <a:t>16211020</a:t>
            </a:r>
            <a:r>
              <a:rPr lang="zh-CN" altLang="en-US" sz="2000" dirty="0">
                <a:latin typeface="+mj-ea"/>
              </a:rPr>
              <a:t> 许志达  </a:t>
            </a:r>
            <a:r>
              <a:rPr lang="en-US" altLang="zh-CN" sz="2000" dirty="0" smtClean="0">
                <a:latin typeface="+mj-ea"/>
              </a:rPr>
              <a:t>16211076</a:t>
            </a:r>
            <a:r>
              <a:rPr lang="zh-CN" altLang="en-US" sz="2000" dirty="0" smtClean="0">
                <a:latin typeface="+mj-ea"/>
              </a:rPr>
              <a:t> 李</a:t>
            </a:r>
            <a:r>
              <a:rPr lang="zh-CN" altLang="en-US" sz="2000" dirty="0">
                <a:latin typeface="+mj-ea"/>
              </a:rPr>
              <a:t>想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0" name="矩形 4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5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932390" y="1425957"/>
            <a:ext cx="461106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2013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年，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Google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开源了一款用于词向量计算的工具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——word2vec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，引起了工业界和学术界的关注。首先，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可以在百万数量级的词典和上亿的数据集上进行高效地训练；其次，该工具得到的训练结果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——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词向量（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 embedding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），可以很好地度量词与词之间的相似性。随着深度学习（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Deep Learning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）在自然语言处理中应用的普及，很多人误以为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是一种深度学习算法。其实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算法的背后是一个浅层神经网络。另外需要强调的一点是，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是一个计算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 vector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的开源工具。当我们在说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word2vec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算法或模型的时候，其实指的是其背后用于计算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word vector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的</a:t>
            </a:r>
            <a:r>
              <a:rPr lang="en-US" altLang="zh-CN" dirty="0" err="1">
                <a:solidFill>
                  <a:srgbClr val="000000"/>
                </a:solidFill>
                <a:latin typeface="Verdana" charset="0"/>
              </a:rPr>
              <a:t>CBoW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模型和</a:t>
            </a:r>
            <a:r>
              <a:rPr lang="en-US" altLang="zh-CN" dirty="0">
                <a:solidFill>
                  <a:srgbClr val="000000"/>
                </a:solidFill>
                <a:latin typeface="Verdana" charset="0"/>
              </a:rPr>
              <a:t>Skip-gram</a:t>
            </a:r>
            <a:r>
              <a:rPr lang="zh-CN" altLang="en-US" dirty="0">
                <a:solidFill>
                  <a:srgbClr val="000000"/>
                </a:solidFill>
                <a:latin typeface="Verdana" charset="0"/>
              </a:rPr>
              <a:t>模型。</a:t>
            </a:r>
            <a:endParaRPr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A7CB6950-EA30-4416-B5CC-A785143A78E7}"/>
              </a:ext>
            </a:extLst>
          </p:cNvPr>
          <p:cNvSpPr/>
          <p:nvPr/>
        </p:nvSpPr>
        <p:spPr>
          <a:xfrm>
            <a:off x="148916" y="666934"/>
            <a:ext cx="2931566" cy="687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smtClean="0">
                <a:solidFill>
                  <a:schemeClr val="tx1"/>
                </a:solidFill>
              </a:rPr>
              <a:t>Word2vec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647923" y="4173578"/>
            <a:ext cx="1265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mtClean="0"/>
              <a:t> LDA</a:t>
            </a:r>
            <a:r>
              <a:rPr lang="zh-CN" altLang="en-US" sz="4000" b="1" dirty="0" smtClean="0"/>
              <a:t>模型</a:t>
            </a:r>
            <a:endParaRPr lang="zh-CN" altLang="en-US" sz="4000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输入关键词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</a:rPr>
              <a:t>利用已有的算法提取关键词。每行关键词代表</a:t>
            </a:r>
            <a:r>
              <a:rPr lang="zh-CN" altLang="en-US" sz="1400" dirty="0">
                <a:solidFill>
                  <a:schemeClr val="bg1"/>
                </a:solidFill>
              </a:rPr>
              <a:t>一篇文章中提取出的关键词（任意数量</a:t>
            </a:r>
            <a:r>
              <a:rPr lang="zh-CN" altLang="en-US" sz="1400" dirty="0" smtClean="0">
                <a:solidFill>
                  <a:schemeClr val="bg1"/>
                </a:solidFill>
              </a:rPr>
              <a:t>），同时设置迭代次数与步长。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利用关键词对文章分类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/>
                </a:solidFill>
              </a:rPr>
              <a:t>通过每一篇文章包含的关键词，结合已经得到的关键词</a:t>
            </a:r>
            <a:r>
              <a:rPr lang="en-US" altLang="zh-CN" sz="1400" dirty="0" smtClean="0">
                <a:solidFill>
                  <a:schemeClr val="bg1"/>
                </a:solidFill>
              </a:rPr>
              <a:t>------</a:t>
            </a:r>
            <a:r>
              <a:rPr lang="zh-CN" altLang="en-US" sz="1400" dirty="0" smtClean="0">
                <a:solidFill>
                  <a:schemeClr val="bg1"/>
                </a:solidFill>
              </a:rPr>
              <a:t>相关类匹配表，对文章划分类。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划分关键词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将文章集的每个关键词设置对应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ID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值。利用关键词通过聚类算法归类。对每个关键词计算其与每个类的相关性。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2" name="矩形 4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5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53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>
            <a:off x="6411432" y="4887816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3</a:t>
            </a:r>
            <a:endParaRPr lang="zh-CN" altLang="en-US" sz="3200" dirty="0"/>
          </a:p>
        </p:txBody>
      </p:sp>
      <p:sp>
        <p:nvSpPr>
          <p:cNvPr id="14" name="菱形 13"/>
          <p:cNvSpPr/>
          <p:nvPr/>
        </p:nvSpPr>
        <p:spPr>
          <a:xfrm>
            <a:off x="7944050" y="3661320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2</a:t>
            </a:r>
            <a:endParaRPr lang="zh-CN" altLang="en-US" sz="3200" dirty="0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8252" y="1993176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提取关键词</a:t>
            </a:r>
          </a:p>
        </p:txBody>
      </p:sp>
      <p:sp>
        <p:nvSpPr>
          <p:cNvPr id="23" name="矩形 22"/>
          <p:cNvSpPr/>
          <p:nvPr/>
        </p:nvSpPr>
        <p:spPr>
          <a:xfrm>
            <a:off x="643002" y="2332746"/>
            <a:ext cx="5722735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将输入的一句话的关键字提取出来，对于对问诊用处不大的词，可以将其忽略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3686543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应用机器翻译模型</a:t>
            </a:r>
          </a:p>
        </p:txBody>
      </p:sp>
      <p:sp>
        <p:nvSpPr>
          <p:cNvPr id="25" name="矩形 24"/>
          <p:cNvSpPr/>
          <p:nvPr/>
        </p:nvSpPr>
        <p:spPr>
          <a:xfrm>
            <a:off x="616820" y="3993374"/>
            <a:ext cx="5722735" cy="9042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将疾病“翻译”成相应的药物，类似于中文的好翻译成英文的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good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fine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well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OK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等而同样一种疾病，也可以用多种药物进行治疗。对于风热感冒可以用板蓝根颗粒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+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感康或者维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C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银翘片。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40894" y="5286618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训练</a:t>
            </a:r>
          </a:p>
        </p:txBody>
      </p:sp>
      <p:sp>
        <p:nvSpPr>
          <p:cNvPr id="29" name="矩形 28"/>
          <p:cNvSpPr/>
          <p:nvPr/>
        </p:nvSpPr>
        <p:spPr>
          <a:xfrm>
            <a:off x="654059" y="5596937"/>
            <a:ext cx="5769600" cy="65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通过基于词典的词汇对齐方法和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EM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算法迭代训练词汇翻译，对大规模的疾病库和药品库进行统计，获得对应的翻译概率。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4011492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4" y="5380414"/>
            <a:ext cx="82963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7" name="矩形 3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技术选型 </a:t>
            </a:r>
          </a:p>
        </p:txBody>
      </p:sp>
      <p:sp>
        <p:nvSpPr>
          <p:cNvPr id="4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A7CB6950-EA30-4416-B5CC-A785143A78E7}"/>
              </a:ext>
            </a:extLst>
          </p:cNvPr>
          <p:cNvSpPr/>
          <p:nvPr/>
        </p:nvSpPr>
        <p:spPr>
          <a:xfrm>
            <a:off x="4525724" y="728610"/>
            <a:ext cx="2931566" cy="687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</a:rPr>
              <a:t>Translation</a:t>
            </a:r>
            <a:r>
              <a:rPr lang="zh-CN" altLang="en-US" sz="3200" dirty="0">
                <a:solidFill>
                  <a:schemeClr val="tx1"/>
                </a:solidFill>
              </a:rPr>
              <a:t>模型</a:t>
            </a:r>
          </a:p>
        </p:txBody>
      </p:sp>
    </p:spTree>
    <p:extLst>
      <p:ext uri="{BB962C8B-B14F-4D97-AF65-F5344CB8AC3E}">
        <p14:creationId xmlns:p14="http://schemas.microsoft.com/office/powerpoint/2010/main" val="336230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 dirty="0"/>
          </a:p>
        </p:txBody>
      </p:sp>
      <p:sp>
        <p:nvSpPr>
          <p:cNvPr id="13" name="矩形 12"/>
          <p:cNvSpPr/>
          <p:nvPr/>
        </p:nvSpPr>
        <p:spPr>
          <a:xfrm>
            <a:off x="848553" y="1326601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592898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858522" y="4672444"/>
            <a:ext cx="3093720" cy="1659607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80923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31F20"/>
                </a:solidFill>
              </a:rPr>
              <a:t>1</a:t>
            </a:r>
            <a:r>
              <a:rPr lang="zh-CN" altLang="en-US" sz="2000" b="1" dirty="0">
                <a:solidFill>
                  <a:srgbClr val="231F20"/>
                </a:solidFill>
              </a:rPr>
              <a:t>、关键词提取不精确</a:t>
            </a:r>
            <a:endParaRPr lang="en-US" altLang="zh-CN" sz="2000" b="1" dirty="0">
              <a:solidFill>
                <a:srgbClr val="231F20"/>
              </a:solidFill>
            </a:endParaRPr>
          </a:p>
          <a:p>
            <a:endParaRPr lang="en-US" altLang="zh-CN" sz="1400" dirty="0"/>
          </a:p>
          <a:p>
            <a:r>
              <a:rPr lang="zh-CN" altLang="en-US" sz="1400" dirty="0"/>
              <a:t>虽然</a:t>
            </a:r>
            <a:r>
              <a:rPr lang="en-US" altLang="zh-CN" sz="1400" dirty="0" err="1"/>
              <a:t>jieba</a:t>
            </a:r>
            <a:r>
              <a:rPr lang="zh-CN" altLang="en-US" sz="1400" dirty="0"/>
              <a:t>分词能很好的从一句话里面提取出关键词，但是并不能保证非常好的提取效果，需要再校检。</a:t>
            </a:r>
            <a:endParaRPr lang="en-US" altLang="zh-CN" sz="1400" dirty="0"/>
          </a:p>
          <a:p>
            <a:endParaRPr lang="en-US" altLang="zh-CN" sz="2000" b="1" dirty="0">
              <a:solidFill>
                <a:srgbClr val="231F2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281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1050" dirty="0">
              <a:solidFill>
                <a:srgbClr val="231F2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000766" y="5065626"/>
            <a:ext cx="2809233" cy="1422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词对齐与结构对齐错误累积，可能导致精度不高。一种疾病可能翻译出来的多种药品的作用不一，很难推荐出最适合的</a:t>
            </a:r>
          </a:p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31F20"/>
                </a:solidFill>
              </a:rPr>
              <a:t>2</a:t>
            </a:r>
            <a:r>
              <a:rPr lang="zh-CN" altLang="en-US" sz="2000" b="1" dirty="0">
                <a:solidFill>
                  <a:srgbClr val="231F20"/>
                </a:solidFill>
              </a:rPr>
              <a:t>、药品与疾病匹配的库不健全</a:t>
            </a:r>
          </a:p>
        </p:txBody>
      </p:sp>
      <p:sp>
        <p:nvSpPr>
          <p:cNvPr id="25" name="矩形 24"/>
          <p:cNvSpPr/>
          <p:nvPr/>
        </p:nvSpPr>
        <p:spPr>
          <a:xfrm>
            <a:off x="8292716" y="3752165"/>
            <a:ext cx="280923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目前各种疾病用药信息繁杂，没有一个系统的用药与疾病的库，很难找到一个全面可靠的库。</a:t>
            </a:r>
            <a:endParaRPr lang="en-US" altLang="zh-CN" sz="1400" dirty="0"/>
          </a:p>
        </p:txBody>
      </p:sp>
      <p:grpSp>
        <p:nvGrpSpPr>
          <p:cNvPr id="2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7" name="矩形 2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技术难点 </a:t>
            </a:r>
          </a:p>
        </p:txBody>
      </p:sp>
      <p:sp>
        <p:nvSpPr>
          <p:cNvPr id="3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2DAE1BEF-4BC7-4A2A-B12A-20827A2E2608}"/>
              </a:ext>
            </a:extLst>
          </p:cNvPr>
          <p:cNvSpPr txBox="1"/>
          <p:nvPr/>
        </p:nvSpPr>
        <p:spPr>
          <a:xfrm>
            <a:off x="1257300" y="4762498"/>
            <a:ext cx="2043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zh-CN" altLang="en-US" b="1" dirty="0">
                <a:solidFill>
                  <a:srgbClr val="231F20"/>
                </a:solidFill>
              </a:rPr>
              <a:t>准确度问题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A7CB6950-EA30-4416-B5CC-A785143A78E7}"/>
              </a:ext>
            </a:extLst>
          </p:cNvPr>
          <p:cNvSpPr/>
          <p:nvPr/>
        </p:nvSpPr>
        <p:spPr>
          <a:xfrm>
            <a:off x="4657416" y="652149"/>
            <a:ext cx="2931566" cy="5636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mtClean="0">
                <a:solidFill>
                  <a:schemeClr val="tx1"/>
                </a:solidFill>
              </a:rPr>
              <a:t>技术难点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80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64510" y="4766197"/>
            <a:ext cx="526297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团队分工及时间安排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10739585" y="3939038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0739585" y="3939038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007726" y="1352518"/>
            <a:ext cx="2218058" cy="79804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89305" y="3292994"/>
            <a:ext cx="1478314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60801" y="3292994"/>
            <a:ext cx="144175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10805443" y="4199809"/>
            <a:ext cx="1381631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10809120" y="5030664"/>
            <a:ext cx="1241769" cy="901605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34110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32787" y="3292994"/>
            <a:ext cx="142638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49721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69537" y="3292994"/>
            <a:ext cx="134370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014288" y="3292994"/>
            <a:ext cx="154852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57704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138" y="3302097"/>
            <a:ext cx="1585063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2" y="5056306"/>
            <a:ext cx="162671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7" name="矩形 46"/>
          <p:cNvSpPr/>
          <p:nvPr/>
        </p:nvSpPr>
        <p:spPr>
          <a:xfrm>
            <a:off x="5228500" y="1516015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</a:rPr>
              <a:t>智能问诊</a:t>
            </a: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103980" y="337260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数据获取</a:t>
            </a:r>
          </a:p>
        </p:txBody>
      </p:sp>
      <p:sp>
        <p:nvSpPr>
          <p:cNvPr id="52" name="矩形 51"/>
          <p:cNvSpPr/>
          <p:nvPr/>
        </p:nvSpPr>
        <p:spPr>
          <a:xfrm>
            <a:off x="1736660" y="337820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数据库</a:t>
            </a:r>
          </a:p>
        </p:txBody>
      </p:sp>
      <p:sp>
        <p:nvSpPr>
          <p:cNvPr id="53" name="矩形 52"/>
          <p:cNvSpPr/>
          <p:nvPr/>
        </p:nvSpPr>
        <p:spPr>
          <a:xfrm>
            <a:off x="3099069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数据标记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655836" y="337122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数据清洗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119966" y="339854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模型训练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65380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匹配算法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192095" y="3358252"/>
            <a:ext cx="1497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Topic</a:t>
            </a:r>
            <a:r>
              <a:rPr lang="zh-CN" altLang="en-US" sz="2400" b="1" dirty="0">
                <a:solidFill>
                  <a:schemeClr val="bg1"/>
                </a:solidFill>
              </a:rPr>
              <a:t>模型</a:t>
            </a:r>
          </a:p>
        </p:txBody>
      </p:sp>
      <p:sp>
        <p:nvSpPr>
          <p:cNvPr id="58" name="矩形 57"/>
          <p:cNvSpPr/>
          <p:nvPr/>
        </p:nvSpPr>
        <p:spPr>
          <a:xfrm>
            <a:off x="1068962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继续优化</a:t>
            </a: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爬虫</a:t>
            </a: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分词</a:t>
            </a:r>
          </a:p>
        </p:txBody>
      </p:sp>
      <p:sp>
        <p:nvSpPr>
          <p:cNvPr id="63" name="矩形 62"/>
          <p:cNvSpPr/>
          <p:nvPr/>
        </p:nvSpPr>
        <p:spPr>
          <a:xfrm>
            <a:off x="6577290" y="4250261"/>
            <a:ext cx="14173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word2vec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0805443" y="425425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</a:rPr>
              <a:t>翻译模型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数据分类</a:t>
            </a:r>
          </a:p>
        </p:txBody>
      </p:sp>
      <p:sp>
        <p:nvSpPr>
          <p:cNvPr id="66" name="矩形 65"/>
          <p:cNvSpPr/>
          <p:nvPr/>
        </p:nvSpPr>
        <p:spPr>
          <a:xfrm>
            <a:off x="3578094" y="513591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文本解析</a:t>
            </a:r>
          </a:p>
        </p:txBody>
      </p:sp>
      <p:sp>
        <p:nvSpPr>
          <p:cNvPr id="67" name="矩形 66"/>
          <p:cNvSpPr/>
          <p:nvPr/>
        </p:nvSpPr>
        <p:spPr>
          <a:xfrm>
            <a:off x="6646468" y="5155081"/>
            <a:ext cx="917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TF-INF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0842601" y="5065967"/>
            <a:ext cx="11079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关键词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权重</a:t>
            </a:r>
          </a:p>
        </p:txBody>
      </p:sp>
      <p:grpSp>
        <p:nvGrpSpPr>
          <p:cNvPr id="7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75" name="矩形 7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 开发计划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8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任意多边形 14"/>
          <p:cNvSpPr/>
          <p:nvPr/>
        </p:nvSpPr>
        <p:spPr>
          <a:xfrm>
            <a:off x="3788551" y="216673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0" name="任意多边形 28"/>
          <p:cNvSpPr/>
          <p:nvPr/>
        </p:nvSpPr>
        <p:spPr>
          <a:xfrm>
            <a:off x="8135289" y="1649803"/>
            <a:ext cx="1673633" cy="104139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264219" y="180544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目前进度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V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1.0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72" name="任意多边形 14"/>
          <p:cNvSpPr/>
          <p:nvPr/>
        </p:nvSpPr>
        <p:spPr>
          <a:xfrm>
            <a:off x="5300275" y="2161051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73" name="任意多边形 28"/>
          <p:cNvSpPr/>
          <p:nvPr/>
        </p:nvSpPr>
        <p:spPr>
          <a:xfrm>
            <a:off x="10057565" y="2084708"/>
            <a:ext cx="991439" cy="574996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0214463" y="2159129"/>
            <a:ext cx="776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V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2.0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8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85" name="任意多边形 24"/>
          <p:cNvSpPr/>
          <p:nvPr/>
        </p:nvSpPr>
        <p:spPr>
          <a:xfrm>
            <a:off x="10739585" y="5055687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81" name="任意多边形 31"/>
          <p:cNvSpPr/>
          <p:nvPr/>
        </p:nvSpPr>
        <p:spPr>
          <a:xfrm>
            <a:off x="10805443" y="6163235"/>
            <a:ext cx="1381631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82" name="矩形 81"/>
          <p:cNvSpPr/>
          <p:nvPr/>
        </p:nvSpPr>
        <p:spPr>
          <a:xfrm>
            <a:off x="10830843" y="6230385"/>
            <a:ext cx="13324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err="1" smtClean="0"/>
              <a:t>Flashtext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>
            <a:off x="540037" y="1346388"/>
            <a:ext cx="4242780" cy="4820948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5945" y="1346388"/>
            <a:ext cx="4242780" cy="4820948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2846447" y="1346385"/>
            <a:ext cx="4242780" cy="4820948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566600" y="1391920"/>
            <a:ext cx="4242780" cy="4820948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141409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徐家兴</a:t>
            </a:r>
          </a:p>
        </p:txBody>
      </p:sp>
      <p:sp>
        <p:nvSpPr>
          <p:cNvPr id="16" name="矩形 15"/>
          <p:cNvSpPr/>
          <p:nvPr/>
        </p:nvSpPr>
        <p:spPr>
          <a:xfrm>
            <a:off x="911337" y="4449425"/>
            <a:ext cx="321392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Word2vec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TF-INF</a:t>
            </a: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数据获取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 err="1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Flashtext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算法</a:t>
            </a:r>
            <a:endParaRPr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285494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940871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593813" y="407437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297675" y="4074764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8" name="矩形 27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 开发计划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349116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张政勋</a:t>
            </a:r>
          </a:p>
        </p:txBody>
      </p:sp>
      <p:sp>
        <p:nvSpPr>
          <p:cNvPr id="33" name="矩形 32"/>
          <p:cNvSpPr/>
          <p:nvPr/>
        </p:nvSpPr>
        <p:spPr>
          <a:xfrm>
            <a:off x="334381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LDA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 err="1">
                <a:solidFill>
                  <a:schemeClr val="bg1"/>
                </a:solidFill>
                <a:latin typeface="微软雅黑" charset="0"/>
                <a:ea typeface="微软雅黑" charset="0"/>
              </a:rPr>
              <a:t>Levenshtein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算法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多关键词权重设置</a:t>
            </a:r>
          </a:p>
        </p:txBody>
      </p:sp>
      <p:sp>
        <p:nvSpPr>
          <p:cNvPr id="34" name="矩形 33"/>
          <p:cNvSpPr/>
          <p:nvPr/>
        </p:nvSpPr>
        <p:spPr>
          <a:xfrm>
            <a:off x="5825063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许志达</a:t>
            </a:r>
          </a:p>
        </p:txBody>
      </p:sp>
      <p:sp>
        <p:nvSpPr>
          <p:cNvPr id="35" name="矩形 34"/>
          <p:cNvSpPr/>
          <p:nvPr/>
        </p:nvSpPr>
        <p:spPr>
          <a:xfrm>
            <a:off x="5594991" y="4449425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translation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数据库操作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数据清洗</a:t>
            </a:r>
          </a:p>
        </p:txBody>
      </p:sp>
      <p:sp>
        <p:nvSpPr>
          <p:cNvPr id="36" name="矩形 35"/>
          <p:cNvSpPr/>
          <p:nvPr/>
        </p:nvSpPr>
        <p:spPr>
          <a:xfrm>
            <a:off x="819917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李想</a:t>
            </a:r>
          </a:p>
        </p:txBody>
      </p:sp>
      <p:sp>
        <p:nvSpPr>
          <p:cNvPr id="37" name="矩形 36"/>
          <p:cNvSpPr/>
          <p:nvPr/>
        </p:nvSpPr>
        <p:spPr>
          <a:xfrm>
            <a:off x="805182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Seq2seq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市场调研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产品规划</a:t>
            </a: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9919356" y="625087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9" name="页脚占位符 4"/>
          <p:cNvSpPr txBox="1">
            <a:spLocks/>
          </p:cNvSpPr>
          <p:nvPr/>
        </p:nvSpPr>
        <p:spPr bwMode="auto">
          <a:xfrm>
            <a:off x="357700" y="629174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503866" y="1683808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163195" y="1860857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60653" y="2956647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目前进度</a:t>
            </a:r>
          </a:p>
        </p:txBody>
      </p:sp>
      <p:sp>
        <p:nvSpPr>
          <p:cNvPr id="21" name="矩形 20"/>
          <p:cNvSpPr/>
          <p:nvPr/>
        </p:nvSpPr>
        <p:spPr>
          <a:xfrm>
            <a:off x="1494678" y="1873568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183" y="971198"/>
            <a:ext cx="2846113" cy="501050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358" y="895773"/>
            <a:ext cx="6075825" cy="23750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2468" y="3454377"/>
            <a:ext cx="4056927" cy="271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542104" y="166435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10800000">
            <a:off x="1235123" y="184140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580899" y="185411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9398" y="293719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1.0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展示</a:t>
            </a: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198" y="1356418"/>
            <a:ext cx="4017191" cy="32217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50" y="1358900"/>
            <a:ext cx="4007248" cy="324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2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19250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1312269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660359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87312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后续规划</a:t>
            </a: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45" name="组合 13"/>
          <p:cNvGrpSpPr/>
          <p:nvPr/>
        </p:nvGrpSpPr>
        <p:grpSpPr>
          <a:xfrm>
            <a:off x="4347272" y="1166531"/>
            <a:ext cx="6769891" cy="4822454"/>
            <a:chOff x="1000958" y="1283952"/>
            <a:chExt cx="6769891" cy="4822454"/>
          </a:xfrm>
        </p:grpSpPr>
        <p:sp>
          <p:nvSpPr>
            <p:cNvPr id="46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48" name="任意多边形 16"/>
            <p:cNvSpPr/>
            <p:nvPr/>
          </p:nvSpPr>
          <p:spPr>
            <a:xfrm>
              <a:off x="3034455" y="1283952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50" name="任意多边形 18"/>
            <p:cNvSpPr/>
            <p:nvPr/>
          </p:nvSpPr>
          <p:spPr>
            <a:xfrm>
              <a:off x="5480782" y="1367436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51" name="矩形 50"/>
          <p:cNvSpPr/>
          <p:nvPr/>
        </p:nvSpPr>
        <p:spPr>
          <a:xfrm>
            <a:off x="4288907" y="2699585"/>
            <a:ext cx="17284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增强对长文本的处理能力</a:t>
            </a:r>
          </a:p>
        </p:txBody>
      </p:sp>
      <p:sp>
        <p:nvSpPr>
          <p:cNvPr id="52" name="矩形 51"/>
          <p:cNvSpPr/>
          <p:nvPr/>
        </p:nvSpPr>
        <p:spPr>
          <a:xfrm>
            <a:off x="4366727" y="3298050"/>
            <a:ext cx="1466709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使用</a:t>
            </a:r>
            <a:r>
              <a:rPr lang="en-US" altLang="zh-CN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topic</a:t>
            </a:r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模型提取出长文本的话题，从而使得本产品可以以大段文本作为输入。</a:t>
            </a:r>
          </a:p>
        </p:txBody>
      </p:sp>
      <p:sp>
        <p:nvSpPr>
          <p:cNvPr id="55" name="矩形 54"/>
          <p:cNvSpPr/>
          <p:nvPr/>
        </p:nvSpPr>
        <p:spPr>
          <a:xfrm>
            <a:off x="6545055" y="2569870"/>
            <a:ext cx="16304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模型优化</a:t>
            </a:r>
          </a:p>
        </p:txBody>
      </p:sp>
      <p:sp>
        <p:nvSpPr>
          <p:cNvPr id="56" name="矩形 55"/>
          <p:cNvSpPr/>
          <p:nvPr/>
        </p:nvSpPr>
        <p:spPr>
          <a:xfrm>
            <a:off x="6564509" y="2973781"/>
            <a:ext cx="156956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尝试</a:t>
            </a:r>
            <a:r>
              <a:rPr lang="en-US" altLang="zh-CN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translation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Seq2seq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等模型，与现有模型效果进行对比。</a:t>
            </a:r>
            <a:endParaRPr lang="en-US" altLang="zh-CN" sz="15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通过增加高质量语料优化现有模型</a:t>
            </a:r>
          </a:p>
        </p:txBody>
      </p:sp>
      <p:sp>
        <p:nvSpPr>
          <p:cNvPr id="59" name="矩形 58"/>
          <p:cNvSpPr/>
          <p:nvPr/>
        </p:nvSpPr>
        <p:spPr>
          <a:xfrm>
            <a:off x="9156888" y="2583113"/>
            <a:ext cx="18159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匹配算法优化</a:t>
            </a:r>
          </a:p>
        </p:txBody>
      </p:sp>
      <p:sp>
        <p:nvSpPr>
          <p:cNvPr id="60" name="矩形 59"/>
          <p:cNvSpPr/>
          <p:nvPr/>
        </p:nvSpPr>
        <p:spPr>
          <a:xfrm>
            <a:off x="9218325" y="3005800"/>
            <a:ext cx="1676655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目前使用的</a:t>
            </a:r>
            <a:r>
              <a:rPr lang="nl-NL" altLang="zh-CN" sz="1500" dirty="0" err="1">
                <a:solidFill>
                  <a:schemeClr val="bg1"/>
                </a:solidFill>
                <a:latin typeface="微软雅黑" charset="0"/>
                <a:ea typeface="微软雅黑" charset="0"/>
              </a:rPr>
              <a:t>levenshtein</a:t>
            </a:r>
            <a:r>
              <a:rPr lang="zh-CN" altLang="nl-NL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算法 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对于搜索来说差强人意，我们希望能在此基础</a:t>
            </a:r>
            <a:r>
              <a:rPr lang="zh-CN" altLang="en-US" sz="15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上</a:t>
            </a:r>
            <a:r>
              <a:rPr lang="zh-CN" altLang="en-US" sz="15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尝试</a:t>
            </a:r>
            <a:r>
              <a:rPr lang="en-US" altLang="zh-CN" sz="1500" dirty="0" err="1">
                <a:solidFill>
                  <a:schemeClr val="bg1"/>
                </a:solidFill>
                <a:latin typeface="微软雅黑" charset="0"/>
                <a:ea typeface="微软雅黑" charset="0"/>
              </a:rPr>
              <a:t>Flashtext</a:t>
            </a:r>
            <a:endParaRPr lang="en-US" altLang="zh-CN" sz="15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5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等更加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精确高效的搜索算法。</a:t>
            </a:r>
          </a:p>
        </p:txBody>
      </p:sp>
      <p:sp>
        <p:nvSpPr>
          <p:cNvPr id="61" name="椭圆 60"/>
          <p:cNvSpPr/>
          <p:nvPr/>
        </p:nvSpPr>
        <p:spPr>
          <a:xfrm>
            <a:off x="4828608" y="2106324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7059556" y="1879339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9728761" y="1892314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31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bg1"/>
                </a:solidFill>
              </a:rPr>
              <a:t>目录</a:t>
            </a:r>
            <a:endParaRPr lang="en-US" altLang="zh-CN" sz="88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10006" y="2170074"/>
            <a:ext cx="4118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项目简介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310005" y="3093337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技术解决方案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310005" y="411387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团队分工及时间安排</a:t>
            </a:r>
          </a:p>
        </p:txBody>
      </p:sp>
      <p:sp>
        <p:nvSpPr>
          <p:cNvPr id="12" name="等腰三角形 11"/>
          <p:cNvSpPr/>
          <p:nvPr/>
        </p:nvSpPr>
        <p:spPr>
          <a:xfrm rot="10800000">
            <a:off x="5552680" y="2280688"/>
            <a:ext cx="545263" cy="44338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3" name="等腰三角形 12"/>
          <p:cNvSpPr/>
          <p:nvPr/>
        </p:nvSpPr>
        <p:spPr>
          <a:xfrm rot="10800000">
            <a:off x="5552683" y="3186466"/>
            <a:ext cx="545261" cy="448857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4" name="等腰三角形 13"/>
          <p:cNvSpPr/>
          <p:nvPr/>
        </p:nvSpPr>
        <p:spPr>
          <a:xfrm rot="10800000">
            <a:off x="5552683" y="4207002"/>
            <a:ext cx="545261" cy="448857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83912" y="378470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/>
              <a:t>欢迎批评指正！</a:t>
            </a:r>
          </a:p>
        </p:txBody>
      </p:sp>
      <p:cxnSp>
        <p:nvCxnSpPr>
          <p:cNvPr id="23" name="直接连接符 20"/>
          <p:cNvCxnSpPr/>
          <p:nvPr/>
        </p:nvCxnSpPr>
        <p:spPr>
          <a:xfrm>
            <a:off x="297024" y="4922747"/>
            <a:ext cx="5183046" cy="29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18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365" y="5130323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项目成员：</a:t>
            </a:r>
            <a:r>
              <a:rPr lang="en-US" altLang="zh-CN" sz="2000" dirty="0">
                <a:latin typeface="+mj-ea"/>
              </a:rPr>
              <a:t>16211006</a:t>
            </a:r>
            <a:r>
              <a:rPr lang="zh-CN" altLang="en-US" sz="2000" dirty="0">
                <a:latin typeface="+mj-ea"/>
              </a:rPr>
              <a:t> 徐家兴  </a:t>
            </a:r>
            <a:r>
              <a:rPr lang="is-IS" altLang="zh-CN" sz="2000" dirty="0">
                <a:latin typeface="+mj-ea"/>
              </a:rPr>
              <a:t>15241100</a:t>
            </a:r>
            <a:r>
              <a:rPr lang="zh-CN" altLang="en-US" sz="2000" dirty="0">
                <a:latin typeface="+mj-ea"/>
              </a:rPr>
              <a:t> 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503605" y="5609764"/>
            <a:ext cx="41793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>
                <a:latin typeface="+mj-ea"/>
              </a:rPr>
              <a:t>16211020</a:t>
            </a:r>
            <a:r>
              <a:rPr lang="zh-CN" altLang="en-US" sz="2000" dirty="0">
                <a:latin typeface="+mj-ea"/>
              </a:rPr>
              <a:t> 许志达  </a:t>
            </a:r>
            <a:r>
              <a:rPr lang="en-US" altLang="zh-CN" sz="2000" dirty="0" smtClean="0">
                <a:latin typeface="+mj-ea"/>
              </a:rPr>
              <a:t>16211076</a:t>
            </a:r>
            <a:r>
              <a:rPr lang="zh-CN" altLang="en-US" sz="2000" smtClean="0">
                <a:latin typeface="+mj-ea"/>
              </a:rPr>
              <a:t> 李</a:t>
            </a:r>
            <a:r>
              <a:rPr lang="zh-CN" altLang="en-US" sz="2000" dirty="0">
                <a:latin typeface="+mj-ea"/>
              </a:rPr>
              <a:t>想</a:t>
            </a:r>
            <a:endParaRPr lang="zh-CN" altLang="en-US" sz="2000" dirty="0"/>
          </a:p>
        </p:txBody>
      </p:sp>
      <p:sp>
        <p:nvSpPr>
          <p:cNvPr id="2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85652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项目简介 </a:t>
            </a:r>
          </a:p>
        </p:txBody>
      </p:sp>
      <p:sp>
        <p:nvSpPr>
          <p:cNvPr id="10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1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56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57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椭圆 57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60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1" name="椭圆 60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2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63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4" name="椭圆 6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5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66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1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82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9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0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783623" y="4533202"/>
            <a:ext cx="33185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现代人的自我健康意识</a:t>
            </a:r>
          </a:p>
        </p:txBody>
      </p:sp>
      <p:sp>
        <p:nvSpPr>
          <p:cNvPr id="92" name="矩形 91"/>
          <p:cNvSpPr/>
          <p:nvPr/>
        </p:nvSpPr>
        <p:spPr>
          <a:xfrm>
            <a:off x="772507" y="4984186"/>
            <a:ext cx="276972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从“疾病”到“自身”</a:t>
            </a:r>
            <a:endParaRPr lang="en-US" altLang="zh-CN" sz="1100" dirty="0"/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主动</a:t>
            </a:r>
            <a:endParaRPr lang="en-US" altLang="zh-CN" sz="1100" dirty="0"/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行业发展方向</a:t>
            </a:r>
          </a:p>
        </p:txBody>
      </p:sp>
      <p:sp>
        <p:nvSpPr>
          <p:cNvPr id="93" name="矩形 92"/>
          <p:cNvSpPr/>
          <p:nvPr/>
        </p:nvSpPr>
        <p:spPr>
          <a:xfrm>
            <a:off x="4157007" y="4500964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互联网医疗、问诊网站现状</a:t>
            </a:r>
          </a:p>
        </p:txBody>
      </p:sp>
      <p:sp>
        <p:nvSpPr>
          <p:cNvPr id="94" name="矩形 93"/>
          <p:cNvSpPr/>
          <p:nvPr/>
        </p:nvSpPr>
        <p:spPr>
          <a:xfrm>
            <a:off x="4651524" y="4984186"/>
            <a:ext cx="276972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安全，历史，信任</a:t>
            </a:r>
            <a:endParaRPr lang="en-US" altLang="zh-CN" sz="1100" dirty="0"/>
          </a:p>
        </p:txBody>
      </p:sp>
      <p:sp>
        <p:nvSpPr>
          <p:cNvPr id="95" name="矩形 94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便捷、自主、可靠</a:t>
            </a:r>
          </a:p>
        </p:txBody>
      </p:sp>
      <p:sp>
        <p:nvSpPr>
          <p:cNvPr id="96" name="矩形 95"/>
          <p:cNvSpPr/>
          <p:nvPr/>
        </p:nvSpPr>
        <p:spPr>
          <a:xfrm>
            <a:off x="8438013" y="4984186"/>
            <a:ext cx="276972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数据，机器学习</a:t>
            </a:r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9" name="矩形 48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矩形 50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52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44" name="组合 14"/>
          <p:cNvGrpSpPr/>
          <p:nvPr/>
        </p:nvGrpSpPr>
        <p:grpSpPr>
          <a:xfrm>
            <a:off x="962977" y="2304173"/>
            <a:ext cx="3844090" cy="1992150"/>
            <a:chOff x="710058" y="1474048"/>
            <a:chExt cx="3525769" cy="1785801"/>
          </a:xfrm>
        </p:grpSpPr>
        <p:sp>
          <p:nvSpPr>
            <p:cNvPr id="45" name="矩形 44"/>
            <p:cNvSpPr/>
            <p:nvPr/>
          </p:nvSpPr>
          <p:spPr>
            <a:xfrm>
              <a:off x="973395" y="1474048"/>
              <a:ext cx="32624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从“疾病”到“自身”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994602" y="2119826"/>
              <a:ext cx="8002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主动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961180" y="2790759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行业发展方向</a:t>
              </a:r>
            </a:p>
          </p:txBody>
        </p:sp>
        <p:sp>
          <p:nvSpPr>
            <p:cNvPr id="56" name="等腰三角形 26"/>
            <p:cNvSpPr/>
            <p:nvPr/>
          </p:nvSpPr>
          <p:spPr>
            <a:xfrm rot="5400000">
              <a:off x="710198" y="1581768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等腰三角形 27"/>
            <p:cNvSpPr/>
            <p:nvPr/>
          </p:nvSpPr>
          <p:spPr>
            <a:xfrm rot="5400000">
              <a:off x="686564" y="2242623"/>
              <a:ext cx="305471" cy="216070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等腰三角形 28"/>
            <p:cNvSpPr/>
            <p:nvPr/>
          </p:nvSpPr>
          <p:spPr>
            <a:xfrm rot="5400000">
              <a:off x="688991" y="2975445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aphicFrame>
        <p:nvGraphicFramePr>
          <p:cNvPr id="59" name="图表 58"/>
          <p:cNvGraphicFramePr/>
          <p:nvPr>
            <p:extLst>
              <p:ext uri="{D42A27DB-BD31-4B8C-83A1-F6EECF244321}">
                <p14:modId xmlns:p14="http://schemas.microsoft.com/office/powerpoint/2010/main" val="1547903215"/>
              </p:ext>
            </p:extLst>
          </p:nvPr>
        </p:nvGraphicFramePr>
        <p:xfrm>
          <a:off x="5045596" y="780462"/>
          <a:ext cx="6839218" cy="5274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39" name="组合 1"/>
          <p:cNvGrpSpPr/>
          <p:nvPr/>
        </p:nvGrpSpPr>
        <p:grpSpPr>
          <a:xfrm>
            <a:off x="745878" y="1494254"/>
            <a:ext cx="8961472" cy="3744024"/>
            <a:chOff x="2173253" y="1790001"/>
            <a:chExt cx="3731759" cy="3883228"/>
          </a:xfrm>
        </p:grpSpPr>
        <p:sp>
          <p:nvSpPr>
            <p:cNvPr id="40" name="矩形 39"/>
            <p:cNvSpPr/>
            <p:nvPr/>
          </p:nvSpPr>
          <p:spPr>
            <a:xfrm>
              <a:off x="2184369" y="1790001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历史问题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2173253" y="2240985"/>
              <a:ext cx="3731759" cy="2901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我国医疗行业没有统一病例、诊断标准。</a:t>
              </a:r>
              <a:endParaRPr lang="zh-CN" altLang="en-US" sz="1100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2184369" y="4180582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安全、信任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173253" y="4631566"/>
              <a:ext cx="3731759" cy="2901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制约行业发展的因素</a:t>
              </a:r>
              <a:endParaRPr lang="zh-CN" altLang="en-US" sz="1100" dirty="0"/>
            </a:p>
          </p:txBody>
        </p:sp>
        <p:sp>
          <p:nvSpPr>
            <p:cNvPr id="44" name="等腰三角形 18"/>
            <p:cNvSpPr/>
            <p:nvPr/>
          </p:nvSpPr>
          <p:spPr>
            <a:xfrm rot="5400000">
              <a:off x="2283819" y="3014566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等腰三角形 19"/>
            <p:cNvSpPr/>
            <p:nvPr/>
          </p:nvSpPr>
          <p:spPr>
            <a:xfrm rot="5400000">
              <a:off x="2547156" y="3014566"/>
              <a:ext cx="305471" cy="263337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等腰三角形 20"/>
            <p:cNvSpPr/>
            <p:nvPr/>
          </p:nvSpPr>
          <p:spPr>
            <a:xfrm rot="5400000">
              <a:off x="2810493" y="3014566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等腰三角形 21"/>
            <p:cNvSpPr/>
            <p:nvPr/>
          </p:nvSpPr>
          <p:spPr>
            <a:xfrm rot="5400000">
              <a:off x="3073830" y="3014566"/>
              <a:ext cx="305471" cy="263337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等腰三角形 22"/>
            <p:cNvSpPr/>
            <p:nvPr/>
          </p:nvSpPr>
          <p:spPr>
            <a:xfrm rot="5400000">
              <a:off x="3337167" y="3014566"/>
              <a:ext cx="305471" cy="263337"/>
            </a:xfrm>
            <a:prstGeom prst="triangle">
              <a:avLst/>
            </a:prstGeom>
            <a:solidFill>
              <a:srgbClr val="E73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等腰三角形 23"/>
            <p:cNvSpPr/>
            <p:nvPr/>
          </p:nvSpPr>
          <p:spPr>
            <a:xfrm rot="5400000">
              <a:off x="3600504" y="3014566"/>
              <a:ext cx="305471" cy="263337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等腰三角形 30"/>
            <p:cNvSpPr/>
            <p:nvPr/>
          </p:nvSpPr>
          <p:spPr>
            <a:xfrm rot="5400000">
              <a:off x="2283819" y="5388825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等腰三角形 31"/>
            <p:cNvSpPr/>
            <p:nvPr/>
          </p:nvSpPr>
          <p:spPr>
            <a:xfrm rot="5400000">
              <a:off x="2547156" y="5388825"/>
              <a:ext cx="305471" cy="263337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2" name="等腰三角形 32"/>
            <p:cNvSpPr/>
            <p:nvPr/>
          </p:nvSpPr>
          <p:spPr>
            <a:xfrm rot="5400000">
              <a:off x="2810493" y="5388825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等腰三角形 33"/>
            <p:cNvSpPr/>
            <p:nvPr/>
          </p:nvSpPr>
          <p:spPr>
            <a:xfrm rot="5400000">
              <a:off x="3073830" y="5388825"/>
              <a:ext cx="305471" cy="263337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等腰三角形 34"/>
            <p:cNvSpPr/>
            <p:nvPr/>
          </p:nvSpPr>
          <p:spPr>
            <a:xfrm rot="5400000">
              <a:off x="3337167" y="5388825"/>
              <a:ext cx="305471" cy="263337"/>
            </a:xfrm>
            <a:prstGeom prst="triangle">
              <a:avLst/>
            </a:prstGeom>
            <a:solidFill>
              <a:srgbClr val="E73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" name="等腰三角形 35"/>
            <p:cNvSpPr/>
            <p:nvPr/>
          </p:nvSpPr>
          <p:spPr>
            <a:xfrm rot="5400000">
              <a:off x="3600504" y="5388825"/>
              <a:ext cx="305471" cy="263337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483978" y="179000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机器学习</a:t>
            </a:r>
          </a:p>
        </p:txBody>
      </p:sp>
      <p:sp>
        <p:nvSpPr>
          <p:cNvPr id="57" name="矩形 56"/>
          <p:cNvSpPr/>
          <p:nvPr/>
        </p:nvSpPr>
        <p:spPr>
          <a:xfrm>
            <a:off x="1472862" y="2240985"/>
            <a:ext cx="373175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流程便捷。</a:t>
            </a:r>
            <a:endParaRPr lang="zh-CN" altLang="en-US" sz="1100" dirty="0"/>
          </a:p>
        </p:txBody>
      </p:sp>
      <p:sp>
        <p:nvSpPr>
          <p:cNvPr id="58" name="矩形 57"/>
          <p:cNvSpPr/>
          <p:nvPr/>
        </p:nvSpPr>
        <p:spPr>
          <a:xfrm>
            <a:off x="1483978" y="418058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自主</a:t>
            </a:r>
          </a:p>
        </p:txBody>
      </p:sp>
      <p:sp>
        <p:nvSpPr>
          <p:cNvPr id="59" name="矩形 58"/>
          <p:cNvSpPr/>
          <p:nvPr/>
        </p:nvSpPr>
        <p:spPr>
          <a:xfrm>
            <a:off x="1472862" y="4631566"/>
            <a:ext cx="3731759" cy="290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症状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—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疾病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—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用药参考工具书</a:t>
            </a:r>
          </a:p>
        </p:txBody>
      </p:sp>
      <p:sp>
        <p:nvSpPr>
          <p:cNvPr id="60" name="矩形 59"/>
          <p:cNvSpPr/>
          <p:nvPr/>
        </p:nvSpPr>
        <p:spPr>
          <a:xfrm>
            <a:off x="6143994" y="1690300"/>
            <a:ext cx="1410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基于数据</a:t>
            </a:r>
          </a:p>
        </p:txBody>
      </p:sp>
      <p:sp>
        <p:nvSpPr>
          <p:cNvPr id="61" name="矩形 60"/>
          <p:cNvSpPr/>
          <p:nvPr/>
        </p:nvSpPr>
        <p:spPr>
          <a:xfrm>
            <a:off x="6132878" y="2141284"/>
            <a:ext cx="373175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可信，标准</a:t>
            </a:r>
            <a:endParaRPr lang="zh-CN" altLang="en-US" sz="1100" dirty="0"/>
          </a:p>
        </p:txBody>
      </p:sp>
      <p:sp>
        <p:nvSpPr>
          <p:cNvPr id="62" name="等腰三角形 18"/>
          <p:cNvSpPr/>
          <p:nvPr/>
        </p:nvSpPr>
        <p:spPr>
          <a:xfrm rot="5400000">
            <a:off x="1583428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等腰三角形 19"/>
          <p:cNvSpPr/>
          <p:nvPr/>
        </p:nvSpPr>
        <p:spPr>
          <a:xfrm rot="5400000">
            <a:off x="1846765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等腰三角形 20"/>
          <p:cNvSpPr/>
          <p:nvPr/>
        </p:nvSpPr>
        <p:spPr>
          <a:xfrm rot="5400000">
            <a:off x="2110102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等腰三角形 21"/>
          <p:cNvSpPr/>
          <p:nvPr/>
        </p:nvSpPr>
        <p:spPr>
          <a:xfrm rot="5400000">
            <a:off x="2373439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等腰三角形 22"/>
          <p:cNvSpPr/>
          <p:nvPr/>
        </p:nvSpPr>
        <p:spPr>
          <a:xfrm rot="5400000">
            <a:off x="2636776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等腰三角形 23"/>
          <p:cNvSpPr/>
          <p:nvPr/>
        </p:nvSpPr>
        <p:spPr>
          <a:xfrm rot="5400000">
            <a:off x="2900113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等腰三角形 30"/>
          <p:cNvSpPr/>
          <p:nvPr/>
        </p:nvSpPr>
        <p:spPr>
          <a:xfrm rot="5400000">
            <a:off x="1583428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等腰三角形 31"/>
          <p:cNvSpPr/>
          <p:nvPr/>
        </p:nvSpPr>
        <p:spPr>
          <a:xfrm rot="5400000">
            <a:off x="1846765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等腰三角形 32"/>
          <p:cNvSpPr/>
          <p:nvPr/>
        </p:nvSpPr>
        <p:spPr>
          <a:xfrm rot="5400000">
            <a:off x="2110102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等腰三角形 33"/>
          <p:cNvSpPr/>
          <p:nvPr/>
        </p:nvSpPr>
        <p:spPr>
          <a:xfrm rot="5400000">
            <a:off x="2373439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等腰三角形 34"/>
          <p:cNvSpPr/>
          <p:nvPr/>
        </p:nvSpPr>
        <p:spPr>
          <a:xfrm rot="5400000">
            <a:off x="2636776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等腰三角形 35"/>
          <p:cNvSpPr/>
          <p:nvPr/>
        </p:nvSpPr>
        <p:spPr>
          <a:xfrm rot="5400000">
            <a:off x="2900113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等腰三角形 36"/>
          <p:cNvSpPr/>
          <p:nvPr/>
        </p:nvSpPr>
        <p:spPr>
          <a:xfrm rot="5400000">
            <a:off x="6240095" y="2898543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等腰三角形 37"/>
          <p:cNvSpPr/>
          <p:nvPr/>
        </p:nvSpPr>
        <p:spPr>
          <a:xfrm rot="5400000">
            <a:off x="6503432" y="2898543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等腰三角形 38"/>
          <p:cNvSpPr/>
          <p:nvPr/>
        </p:nvSpPr>
        <p:spPr>
          <a:xfrm rot="5400000">
            <a:off x="6766769" y="2898543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等腰三角形 39"/>
          <p:cNvSpPr/>
          <p:nvPr/>
        </p:nvSpPr>
        <p:spPr>
          <a:xfrm rot="5400000">
            <a:off x="7030106" y="2898543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等腰三角形 40"/>
          <p:cNvSpPr/>
          <p:nvPr/>
        </p:nvSpPr>
        <p:spPr>
          <a:xfrm rot="5400000">
            <a:off x="7293443" y="2898543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等腰三角形 41"/>
          <p:cNvSpPr/>
          <p:nvPr/>
        </p:nvSpPr>
        <p:spPr>
          <a:xfrm rot="5400000">
            <a:off x="7556780" y="2898543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49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69316" y="4766730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技术解决方案</a:t>
            </a: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 rot="16200000" flipH="1">
            <a:off x="8443345" y="3109345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92" y="1279610"/>
            <a:ext cx="7895064" cy="524551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738793" y="1510532"/>
            <a:ext cx="3404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/>
              <a:t>技术框架</a:t>
            </a:r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0" name="矩形 3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4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33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426</TotalTime>
  <Words>1138</Words>
  <Application>Microsoft Macintosh PowerPoint</Application>
  <PresentationFormat>宽屏</PresentationFormat>
  <Paragraphs>209</Paragraphs>
  <Slides>20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Century Gothic</vt:lpstr>
      <vt:lpstr>DengXian</vt:lpstr>
      <vt:lpstr>Impact</vt:lpstr>
      <vt:lpstr>Segoe UI Light</vt:lpstr>
      <vt:lpstr>Verdana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99</cp:revision>
  <dcterms:created xsi:type="dcterms:W3CDTF">2015-08-18T02:51:41Z</dcterms:created>
  <dcterms:modified xsi:type="dcterms:W3CDTF">2017-12-15T15:59:29Z</dcterms:modified>
  <cp:category/>
</cp:coreProperties>
</file>

<file path=docProps/thumbnail.jpeg>
</file>